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1" r:id="rId7"/>
  </p:sldIdLst>
  <p:sldSz cx="9144000" cy="5143500" type="screen16x9"/>
  <p:notesSz cx="6858000" cy="9144000"/>
  <p:embeddedFontLst>
    <p:embeddedFont>
      <p:font typeface="Nunito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83194b9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83194b9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083194b97f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083194b97f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Lightning Talk 3 – User Needs and Requirements</a:t>
            </a:r>
            <a:endParaRPr dirty="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sdmay25-16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800200"/>
            <a:ext cx="7505700" cy="26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Problem Statement: Design and build an 8/16 channel amplifier with little noise to boost ultrasound signals received for a photoacoustic imaging system. 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Constraints: 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Low noise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Low input impedance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Bandpass filtering: 10kHz-1MHz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Small size (&lt; 5x5 cm each)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 dirty="0">
                <a:solidFill>
                  <a:srgbClr val="2D3B45"/>
                </a:solidFill>
                <a:highlight>
                  <a:srgbClr val="FFFFFF"/>
                </a:highlight>
              </a:rPr>
              <a:t>ESD protection</a:t>
            </a:r>
            <a:endParaRPr sz="5473" dirty="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rgbClr val="2D3B45"/>
              </a:solidFill>
              <a:highlight>
                <a:srgbClr val="FFFFFF"/>
              </a:highlight>
            </a:endParaRPr>
          </a:p>
        </p:txBody>
      </p:sp>
      <p:pic>
        <p:nvPicPr>
          <p:cNvPr id="8" name="Picture 7" descr="A close-up of a circuit board&#10;&#10;Description automatically generated">
            <a:extLst>
              <a:ext uri="{FF2B5EF4-FFF2-40B4-BE49-F238E27FC236}">
                <a16:creationId xmlns:a16="http://schemas.microsoft.com/office/drawing/2014/main" id="{8ADC2E1B-227B-4273-52AE-7924EE5E9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9225" y="2915653"/>
            <a:ext cx="2745853" cy="11917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41794-170D-255B-2CC3-340ECDFF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Users Needs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D79A6-5C02-CF58-2F09-46F2AC17AE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 resolution images</a:t>
            </a:r>
          </a:p>
          <a:p>
            <a:r>
              <a:rPr lang="en-US" dirty="0"/>
              <a:t>Easy to use and install</a:t>
            </a:r>
          </a:p>
          <a:p>
            <a:r>
              <a:rPr lang="en-US" dirty="0"/>
              <a:t>Adaptable for different uses/configs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CD8A2F-2B4C-E493-80DA-211E123FC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256" y="1767953"/>
            <a:ext cx="4616538" cy="2529947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08E9355E-1F91-0FDF-E523-0CCBE5BA9E7C}"/>
              </a:ext>
            </a:extLst>
          </p:cNvPr>
          <p:cNvSpPr/>
          <p:nvPr/>
        </p:nvSpPr>
        <p:spPr>
          <a:xfrm>
            <a:off x="3994530" y="2450548"/>
            <a:ext cx="577470" cy="5440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6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A7C06-FC4F-91D2-901E-A6A6F0D87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FDBFD-C52E-D29E-FB6A-C7F60DF56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9150" y="1729468"/>
            <a:ext cx="7505700" cy="2448000"/>
          </a:xfrm>
        </p:spPr>
        <p:txBody>
          <a:bodyPr/>
          <a:lstStyle/>
          <a:p>
            <a:r>
              <a:rPr lang="en-US" dirty="0"/>
              <a:t>Performance:</a:t>
            </a:r>
          </a:p>
          <a:p>
            <a:pPr lvl="1"/>
            <a:r>
              <a:rPr lang="en-US" dirty="0"/>
              <a:t>Low noise</a:t>
            </a:r>
          </a:p>
          <a:p>
            <a:pPr lvl="1"/>
            <a:r>
              <a:rPr lang="en-US" dirty="0"/>
              <a:t>High gain (&gt;=1000 V/V)</a:t>
            </a:r>
          </a:p>
          <a:p>
            <a:pPr lvl="1"/>
            <a:r>
              <a:rPr lang="en-US" dirty="0"/>
              <a:t>Bandwidth: 10kHz to 10MHz</a:t>
            </a:r>
          </a:p>
          <a:p>
            <a:pPr lvl="1"/>
            <a:r>
              <a:rPr lang="en-US" dirty="0"/>
              <a:t>Electromagnetic shielding/EMC </a:t>
            </a:r>
            <a:r>
              <a:rPr lang="en-US" dirty="0" err="1"/>
              <a:t>comapatiblity</a:t>
            </a:r>
            <a:endParaRPr lang="en-US" dirty="0"/>
          </a:p>
          <a:p>
            <a:r>
              <a:rPr lang="en-US" dirty="0"/>
              <a:t>Ease of Use</a:t>
            </a:r>
          </a:p>
          <a:p>
            <a:pPr lvl="1"/>
            <a:r>
              <a:rPr lang="en-US" dirty="0"/>
              <a:t>Needs to provide 5V power from wall outlet</a:t>
            </a:r>
          </a:p>
          <a:p>
            <a:pPr lvl="1"/>
            <a:r>
              <a:rPr lang="en-US" dirty="0"/>
              <a:t>Ability to mount on PAT machine</a:t>
            </a:r>
          </a:p>
          <a:p>
            <a:r>
              <a:rPr lang="en-US" dirty="0"/>
              <a:t>Adaptability</a:t>
            </a:r>
          </a:p>
          <a:p>
            <a:pPr lvl="1"/>
            <a:r>
              <a:rPr lang="en-US" dirty="0"/>
              <a:t>Ability to use 8 or 16 channels (modularity)</a:t>
            </a:r>
          </a:p>
          <a:p>
            <a:pPr lvl="1"/>
            <a:r>
              <a:rPr lang="en-US" dirty="0"/>
              <a:t>Possibly add controls for each individual amplifier</a:t>
            </a:r>
          </a:p>
          <a:p>
            <a:pPr marL="615950" lvl="1" indent="0">
              <a:buNone/>
            </a:pPr>
            <a:endParaRPr lang="en-US" b="1" dirty="0"/>
          </a:p>
        </p:txBody>
      </p:sp>
      <p:pic>
        <p:nvPicPr>
          <p:cNvPr id="9" name="Picture 8" descr="A screen shot of a computer&#10;&#10;Description automatically generated">
            <a:extLst>
              <a:ext uri="{FF2B5EF4-FFF2-40B4-BE49-F238E27FC236}">
                <a16:creationId xmlns:a16="http://schemas.microsoft.com/office/drawing/2014/main" id="{ECC04FE6-BA19-35A8-5C4C-9B431E5BE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881" y="1365367"/>
            <a:ext cx="3933725" cy="197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6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EDA6-F0C8-0FD6-FB68-32A3BA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Standards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1AD1A-6D29-CC30-F10A-E678227841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IEEE 1597.1-2022 – IEEE Standard for Validation of Computational Electromagnetics Computer Modeling and Simulations</a:t>
            </a:r>
          </a:p>
          <a:p>
            <a:r>
              <a:rPr lang="en-US" b="1" dirty="0"/>
              <a:t>IEEE C63.2-2023 - American National Standard for Specifications of Electromagnetic Interference and Field Strength Measuring Instrumentation in the Frequency Range 9 kHz to 40 GHz</a:t>
            </a:r>
          </a:p>
          <a:p>
            <a:r>
              <a:rPr lang="en-US" b="1" dirty="0"/>
              <a:t>IEEE/AIEE 33-1927 - AIEE Standards - Electrical Measuring Instruments</a:t>
            </a:r>
          </a:p>
          <a:p>
            <a:r>
              <a:rPr lang="en-US" b="1" dirty="0"/>
              <a:t>IEEE 790-1989 - IEEE Guide for Medical Ultrasound Field Parameter Measurements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Conclusions</a:t>
            </a:r>
            <a:endParaRPr dirty="0"/>
          </a:p>
        </p:txBody>
      </p:sp>
      <p:sp>
        <p:nvSpPr>
          <p:cNvPr id="164" name="Google Shape;164;p18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7698900" cy="78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Thinking about the application and what needs to be done differently for it to work for the photoacoustic sensor</a:t>
            </a:r>
            <a:endParaRPr sz="1800" dirty="0"/>
          </a:p>
        </p:txBody>
      </p:sp>
      <p:sp>
        <p:nvSpPr>
          <p:cNvPr id="165" name="Google Shape;165;p18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Functionality most important aspect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Usability and simplicity second most important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Limited users means very clear needs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228</Words>
  <Application>Microsoft Office PowerPoint</Application>
  <PresentationFormat>On-screen Show (16:9)</PresentationFormat>
  <Paragraphs>39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Nunito</vt:lpstr>
      <vt:lpstr>Shift</vt:lpstr>
      <vt:lpstr>Lightning Talk 3 – User Needs and Requirements</vt:lpstr>
      <vt:lpstr>Project Overview</vt:lpstr>
      <vt:lpstr>Users Needs</vt:lpstr>
      <vt:lpstr>Requirements</vt:lpstr>
      <vt:lpstr>Engineering Standards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Hulinsky, Ethan M</cp:lastModifiedBy>
  <cp:revision>4</cp:revision>
  <dcterms:modified xsi:type="dcterms:W3CDTF">2024-10-18T01:17:11Z</dcterms:modified>
</cp:coreProperties>
</file>